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5B5_C209B99C.xml" ContentType="application/vnd.ms-powerpoint.comments+xml"/>
  <Override PartName="/ppt/notesSlides/notesSlide7.xml" ContentType="application/vnd.openxmlformats-officedocument.presentationml.notesSlide+xml"/>
  <Override PartName="/ppt/comments/modernComment_5B6_E208CA93.xml" ContentType="application/vnd.ms-powerpoint.comments+xml"/>
  <Override PartName="/ppt/notesSlides/notesSlide8.xml" ContentType="application/vnd.openxmlformats-officedocument.presentationml.notesSlide+xml"/>
  <Override PartName="/ppt/comments/modernComment_5B7_3E317097.xml" ContentType="application/vnd.ms-powerpoint.comments+xml"/>
  <Override PartName="/ppt/notesSlides/notesSlide9.xml" ContentType="application/vnd.openxmlformats-officedocument.presentationml.notesSlide+xml"/>
  <Override PartName="/ppt/comments/modernComment_5B8_B9378D00.xml" ContentType="application/vnd.ms-powerpoint.comments+xml"/>
  <Override PartName="/ppt/notesSlides/notesSlide10.xml" ContentType="application/vnd.openxmlformats-officedocument.presentationml.notesSlide+xml"/>
  <Override PartName="/ppt/comments/modernComment_5B9_7EA3B9E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61" r:id="rId5"/>
    <p:sldId id="382" r:id="rId6"/>
    <p:sldId id="376" r:id="rId7"/>
    <p:sldId id="268" r:id="rId8"/>
    <p:sldId id="1458" r:id="rId9"/>
    <p:sldId id="1461" r:id="rId10"/>
    <p:sldId id="1462" r:id="rId11"/>
    <p:sldId id="1463" r:id="rId12"/>
    <p:sldId id="1464" r:id="rId13"/>
    <p:sldId id="1465" r:id="rId14"/>
    <p:sldId id="1459" r:id="rId15"/>
    <p:sldId id="1451" r:id="rId16"/>
  </p:sldIdLst>
  <p:sldSz cx="18288000" cy="10287000"/>
  <p:notesSz cx="6858000" cy="9144000"/>
  <p:embeddedFontLst>
    <p:embeddedFont>
      <p:font typeface="Gabriel Sans Condense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00CD0B-606E-856C-8E9E-9520FC8AAB95}" name="Carla Richards" initials="CR" userId="S::carla.richards@bqf.org.uk::bb184f25-9fb6-4393-8ec0-23a9436b9904" providerId="AD"/>
  <p188:author id="{06472F52-ABEA-C89E-28FC-33661E8EB9AD}" name="Carrie White" initials="CW" userId="S::carrie@bqf.org.uk::f6529963-97a3-438c-a711-f2ac47ec71ab" providerId="AD"/>
  <p188:author id="{2C8FF46B-51C1-B25E-CFF0-86C128B7B5F4}" name="Emily Viarnaud" initials="" userId="S::Emily.Viarnaud@bqf.org.uk::eae1f492-14fa-475d-b5ec-5ebc8ba5a4eb" providerId="AD"/>
  <p188:author id="{E3139FF9-1265-B9CD-6B78-402C43F029C0}" name="Carrie White" initials="CW" userId="S::Carrie@bqf.org.uk::f6529963-97a3-438c-a711-f2ac47ec71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624"/>
    <a:srgbClr val="24170E"/>
    <a:srgbClr val="20150B"/>
    <a:srgbClr val="0F0C06"/>
    <a:srgbClr val="22150C"/>
    <a:srgbClr val="E75A1F"/>
    <a:srgbClr val="26190E"/>
    <a:srgbClr val="1B1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1CA47-6856-44A8-B08A-13226F5BF022}" v="29" dt="2025-12-02T09:23:17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5B5_C209B99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3B5505-A08B-46F6-A7AA-949F60127691}" authorId="{FC00CD0B-606E-856C-8E9E-9520FC8AAB95}" created="2024-04-09T10:30:21.062">
    <pc:sldMkLst xmlns:pc="http://schemas.microsoft.com/office/powerpoint/2013/main/command">
      <pc:docMk/>
      <pc:sldMk cId="3900206970" sldId="1442"/>
    </pc:sldMkLst>
    <p188:txBody>
      <a:bodyPr/>
      <a:lstStyle/>
      <a:p>
        <a:r>
          <a:rPr lang="en-US"/>
          <a:t>This has been updated with '10 minute' removed from point 7 if you want to update the screenshot</a:t>
        </a:r>
      </a:p>
    </p188:txBody>
  </p188:cm>
</p188:cmLst>
</file>

<file path=ppt/comments/modernComment_5B6_E208CA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B81FC06-8C64-415C-A9FF-70AE89C4ED36}" authorId="{FC00CD0B-606E-856C-8E9E-9520FC8AAB95}" created="2024-04-09T10:30:21.062">
    <pc:sldMkLst xmlns:pc="http://schemas.microsoft.com/office/powerpoint/2013/main/command">
      <pc:docMk/>
      <pc:sldMk cId="3900206970" sldId="1442"/>
    </pc:sldMkLst>
    <p188:txBody>
      <a:bodyPr/>
      <a:lstStyle/>
      <a:p>
        <a:r>
          <a:rPr lang="en-US"/>
          <a:t>This has been updated with '10 minute' removed from point 7 if you want to update the screenshot</a:t>
        </a:r>
      </a:p>
    </p188:txBody>
  </p188:cm>
</p188:cmLst>
</file>

<file path=ppt/comments/modernComment_5B7_3E3170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6E4FED-6952-4A88-8384-48AAB5165304}" authorId="{FC00CD0B-606E-856C-8E9E-9520FC8AAB95}" created="2024-04-09T10:30:21.062">
    <pc:sldMkLst xmlns:pc="http://schemas.microsoft.com/office/powerpoint/2013/main/command">
      <pc:docMk/>
      <pc:sldMk cId="3900206970" sldId="1442"/>
    </pc:sldMkLst>
    <p188:txBody>
      <a:bodyPr/>
      <a:lstStyle/>
      <a:p>
        <a:r>
          <a:rPr lang="en-US"/>
          <a:t>This has been updated with '10 minute' removed from point 7 if you want to update the screenshot</a:t>
        </a:r>
      </a:p>
    </p188:txBody>
  </p188:cm>
</p188:cmLst>
</file>

<file path=ppt/comments/modernComment_5B8_B9378D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1EB1FE-D11B-4330-B1DC-EFD43C0652A0}" authorId="{FC00CD0B-606E-856C-8E9E-9520FC8AAB95}" created="2024-04-09T10:30:21.062">
    <pc:sldMkLst xmlns:pc="http://schemas.microsoft.com/office/powerpoint/2013/main/command">
      <pc:docMk/>
      <pc:sldMk cId="3900206970" sldId="1442"/>
    </pc:sldMkLst>
    <p188:txBody>
      <a:bodyPr/>
      <a:lstStyle/>
      <a:p>
        <a:r>
          <a:rPr lang="en-US"/>
          <a:t>This has been updated with '10 minute' removed from point 7 if you want to update the screenshot</a:t>
        </a:r>
      </a:p>
    </p188:txBody>
  </p188:cm>
</p188:cmLst>
</file>

<file path=ppt/comments/modernComment_5B9_7EA3B9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57C1C3-A29E-4E9A-997A-C57CB1E4B470}" authorId="{FC00CD0B-606E-856C-8E9E-9520FC8AAB95}" created="2024-04-09T10:30:21.062">
    <pc:sldMkLst xmlns:pc="http://schemas.microsoft.com/office/powerpoint/2013/main/command">
      <pc:docMk/>
      <pc:sldMk cId="3900206970" sldId="1442"/>
    </pc:sldMkLst>
    <p188:txBody>
      <a:bodyPr/>
      <a:lstStyle/>
      <a:p>
        <a:r>
          <a:rPr lang="en-US"/>
          <a:t>This has been updated with '10 minute' removed from point 7 if you want to update the screenshot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8A660-71D1-4DD4-AD4B-25E7CA4BA3AF}" type="datetimeFigureOut">
              <a:t>12/1/2025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F657D-8A7D-4A72-8623-A7D0508A5E1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0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Background to arrival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35038-AE71-4444-9F8B-6F3AEE1C0E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3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98705-6095-7CC9-DD09-42414DC28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E0899-F073-AE8F-D04B-0DBF99F99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80200" cy="37576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DB5D1-F926-C27B-34CC-AEE2E08B7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3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ACA57-F40B-D70B-748F-D8C334D4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7E824C-E9D1-9583-2AA5-725ACD6B7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C15D3A-A492-1D7D-BA6F-54695EDDB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Available sponsorships </a:t>
            </a:r>
          </a:p>
          <a:p>
            <a:endParaRPr lang="en-US"/>
          </a:p>
          <a:p>
            <a:r>
              <a:rPr lang="en-US"/>
              <a:t>Excellence in Project delivery</a:t>
            </a:r>
          </a:p>
          <a:p>
            <a:r>
              <a:rPr lang="en-US"/>
              <a:t>Being Excellent: Practitioner</a:t>
            </a:r>
          </a:p>
          <a:p>
            <a:r>
              <a:rPr lang="en-US"/>
              <a:t>Being Excellent: Established leader</a:t>
            </a:r>
          </a:p>
          <a:p>
            <a:endParaRPr lang="en-US"/>
          </a:p>
          <a:p>
            <a:r>
              <a:rPr lang="en-US"/>
              <a:t>£2500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A02DA-63BD-9370-EF53-CD29D47BA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35038-AE71-4444-9F8B-6F3AEE1C0E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2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Available sponsorships </a:t>
            </a:r>
          </a:p>
          <a:p>
            <a:endParaRPr lang="en-US"/>
          </a:p>
          <a:p>
            <a:r>
              <a:rPr lang="en-US"/>
              <a:t>Excellence in Project delivery</a:t>
            </a:r>
          </a:p>
          <a:p>
            <a:r>
              <a:rPr lang="en-US"/>
              <a:t>Being Excellent: Practitioner</a:t>
            </a:r>
          </a:p>
          <a:p>
            <a:r>
              <a:rPr lang="en-US"/>
              <a:t>Being Excellent: Established leader</a:t>
            </a:r>
          </a:p>
          <a:p>
            <a:endParaRPr lang="en-US"/>
          </a:p>
          <a:p>
            <a:r>
              <a:rPr lang="en-US"/>
              <a:t>£2500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35038-AE71-4444-9F8B-6F3AEE1C0E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kern="10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Categories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kern="10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Sections and categories in it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kern="10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Patron’s award – bursary available try to make it cost neutral, relying on all of you to bring in excellent people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200" kern="100">
              <a:solidFill>
                <a:schemeClr val="accent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35038-AE71-4444-9F8B-6F3AEE1C0E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9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80200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69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B5A6B-B1B7-5375-6943-14F100306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AFB49-351D-836D-5B8B-5980649E2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80200" cy="37576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A95E1A-67B7-BF5E-A415-9A6B37C57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6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B7A9A-F749-25B6-758A-D3C6FE67E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A028B5-967F-8524-0A44-ADCAB4576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80200" cy="37576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B106C-9E69-14AE-8DA5-1C136FBBF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54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082D5-C505-828F-396F-40C0D1335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BAB92-A50B-855C-D9D7-1FFD913D7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80200" cy="37576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35A9E-89BF-9986-A1D2-AB3F8C650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10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ED90D-6584-AB6A-90ED-B5D446AC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C39DAA-CC86-5B11-1408-086242ECC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4775" y="752475"/>
            <a:ext cx="6680200" cy="37576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69540-5F66-88B8-961F-AEABFDC25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4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33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142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DCB84B-85C7-1748-D8F8-DF35962F0A96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015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F70C46-9991-417C-C9C2-E3AC699917C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12960" r="34655" b="44081"/>
          <a:stretch>
            <a:fillRect/>
          </a:stretch>
        </p:blipFill>
        <p:spPr>
          <a:xfrm>
            <a:off x="2640223" y="-1"/>
            <a:ext cx="15647778" cy="102870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253AD53-A790-CDD5-0514-F17C83D29AAD}"/>
              </a:ext>
            </a:extLst>
          </p:cNvPr>
          <p:cNvGrpSpPr/>
          <p:nvPr userDrawn="1"/>
        </p:nvGrpSpPr>
        <p:grpSpPr>
          <a:xfrm>
            <a:off x="15217825" y="9166904"/>
            <a:ext cx="2743121" cy="1026658"/>
            <a:chOff x="15217825" y="9092797"/>
            <a:chExt cx="2743121" cy="10266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14E758-F0D7-DF0B-2246-6F83D87A3D6D}"/>
                </a:ext>
              </a:extLst>
            </p:cNvPr>
            <p:cNvSpPr txBox="1"/>
            <p:nvPr userDrawn="1"/>
          </p:nvSpPr>
          <p:spPr>
            <a:xfrm>
              <a:off x="15217825" y="9372457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Sponsored by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7FA39C58-D3A4-404A-A0DF-E622758FBA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4423" y="9092797"/>
              <a:ext cx="1846523" cy="1026658"/>
            </a:xfrm>
            <a:prstGeom prst="rect">
              <a:avLst/>
            </a:prstGeom>
          </p:spPr>
        </p:pic>
      </p:grpSp>
      <p:sp>
        <p:nvSpPr>
          <p:cNvPr id="11" name="TextBox 5"/>
          <p:cNvSpPr txBox="1"/>
          <p:nvPr userDrawn="1"/>
        </p:nvSpPr>
        <p:spPr>
          <a:xfrm>
            <a:off x="2640222" y="9330779"/>
            <a:ext cx="5124200" cy="698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3200" dirty="0">
                <a:solidFill>
                  <a:srgbClr val="EE7624"/>
                </a:solidFill>
                <a:latin typeface="Gabriel Sans Condensed Bold"/>
              </a:rPr>
              <a:t>UK Excellence Awards 2026</a:t>
            </a:r>
          </a:p>
        </p:txBody>
      </p:sp>
      <p:sp>
        <p:nvSpPr>
          <p:cNvPr id="12" name="AutoShape 7"/>
          <p:cNvSpPr/>
          <p:nvPr userDrawn="1"/>
        </p:nvSpPr>
        <p:spPr>
          <a:xfrm flipV="1">
            <a:off x="327054" y="9054698"/>
            <a:ext cx="17633892" cy="19050"/>
          </a:xfrm>
          <a:prstGeom prst="line">
            <a:avLst/>
          </a:prstGeom>
          <a:ln w="38100" cap="flat">
            <a:solidFill>
              <a:srgbClr val="EE76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7B50F052-100F-394E-8116-71C6E97B64E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41779"/>
            <a:ext cx="2937043" cy="20769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B9_7EA3B9EC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B5_C209B99C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B6_E208CA9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B7_3E31709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B8_B9378D0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7E7B2E-3501-7B11-6D99-E1C45166C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6" r="15260"/>
          <a:stretch/>
        </p:blipFill>
        <p:spPr>
          <a:xfrm>
            <a:off x="-520504" y="275629"/>
            <a:ext cx="10536702" cy="88858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A8415-1ABC-80E1-601B-B224EC4BB935}"/>
              </a:ext>
            </a:extLst>
          </p:cNvPr>
          <p:cNvSpPr txBox="1"/>
          <p:nvPr/>
        </p:nvSpPr>
        <p:spPr>
          <a:xfrm>
            <a:off x="8226697" y="840580"/>
            <a:ext cx="8359112" cy="6370975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8100" b="1" dirty="0">
                <a:solidFill>
                  <a:schemeClr val="accent6"/>
                </a:solidFill>
                <a:latin typeface="Arial"/>
                <a:cs typeface="Arial"/>
              </a:rPr>
              <a:t>How to create an Excellent Award Entry</a:t>
            </a:r>
          </a:p>
          <a:p>
            <a:pPr algn="ctr"/>
            <a:r>
              <a:rPr lang="en-US" sz="8100" b="1" dirty="0">
                <a:solidFill>
                  <a:schemeClr val="accent6"/>
                </a:solidFill>
                <a:latin typeface="Arial"/>
                <a:cs typeface="Arial"/>
              </a:rPr>
              <a:t>2026</a:t>
            </a:r>
          </a:p>
          <a:p>
            <a:pPr algn="ctr"/>
            <a:r>
              <a:rPr lang="en-US" sz="8100" b="1" dirty="0">
                <a:solidFill>
                  <a:schemeClr val="accent6"/>
                </a:solidFill>
                <a:latin typeface="Arial"/>
                <a:cs typeface="Arial"/>
              </a:rPr>
              <a:t>Slide Pack</a:t>
            </a:r>
            <a:endParaRPr lang="en-US" sz="27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4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BF440-E481-5BD2-9DB9-3284DBF92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213ED5-A910-797C-3395-36CBEFDFEACA}"/>
              </a:ext>
            </a:extLst>
          </p:cNvPr>
          <p:cNvSpPr txBox="1"/>
          <p:nvPr/>
        </p:nvSpPr>
        <p:spPr>
          <a:xfrm>
            <a:off x="459366" y="154043"/>
            <a:ext cx="845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voting round for the Patron’s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1F4D9-2149-7849-A5D2-86F8688CD78C}"/>
              </a:ext>
            </a:extLst>
          </p:cNvPr>
          <p:cNvSpPr txBox="1"/>
          <p:nvPr/>
        </p:nvSpPr>
        <p:spPr>
          <a:xfrm>
            <a:off x="1364343" y="2177143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Written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AF537-A52C-D44A-B4F3-710C8876E408}"/>
              </a:ext>
            </a:extLst>
          </p:cNvPr>
          <p:cNvSpPr txBox="1"/>
          <p:nvPr/>
        </p:nvSpPr>
        <p:spPr>
          <a:xfrm>
            <a:off x="459366" y="2361809"/>
            <a:ext cx="1549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Finalists of the Patron’s Awards will be invited to create a short video which will be shared publicly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For this they will need to be available for a short interview which the team will edit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There will be a public vote to support generate publicity for the cause</a:t>
            </a:r>
          </a:p>
        </p:txBody>
      </p:sp>
    </p:spTree>
    <p:extLst>
      <p:ext uri="{BB962C8B-B14F-4D97-AF65-F5344CB8AC3E}">
        <p14:creationId xmlns:p14="http://schemas.microsoft.com/office/powerpoint/2010/main" val="21246591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71D8A0-6E35-B5C9-EC6C-3AE0D02F2A6B}"/>
              </a:ext>
            </a:extLst>
          </p:cNvPr>
          <p:cNvSpPr txBox="1"/>
          <p:nvPr/>
        </p:nvSpPr>
        <p:spPr>
          <a:xfrm>
            <a:off x="459366" y="4601690"/>
            <a:ext cx="106968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Winner Showcases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Award’s Focused Podcasts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Webinars: How to create good entries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Judging criteria published in template form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winner entries published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BQF team – always happy to help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11B91-B339-E762-EBA3-0708267AD077}"/>
              </a:ext>
            </a:extLst>
          </p:cNvPr>
          <p:cNvSpPr txBox="1"/>
          <p:nvPr/>
        </p:nvSpPr>
        <p:spPr>
          <a:xfrm>
            <a:off x="459366" y="154043"/>
            <a:ext cx="3886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F65FE-4346-24A7-6419-21DA9D55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32" y="997322"/>
            <a:ext cx="14661021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39DBA3-4C01-E55D-CAD8-044C0644F979}"/>
              </a:ext>
            </a:extLst>
          </p:cNvPr>
          <p:cNvSpPr txBox="1"/>
          <p:nvPr/>
        </p:nvSpPr>
        <p:spPr>
          <a:xfrm>
            <a:off x="5557485" y="3899182"/>
            <a:ext cx="6618351" cy="1384995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algn="ctr">
              <a:defRPr sz="8100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Q&amp;A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21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DECCB-BD03-3EB8-F241-F790798F4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67E1CAE-A479-6A37-6837-6879D2621476}"/>
              </a:ext>
            </a:extLst>
          </p:cNvPr>
          <p:cNvSpPr txBox="1"/>
          <p:nvPr/>
        </p:nvSpPr>
        <p:spPr>
          <a:xfrm>
            <a:off x="611544" y="512440"/>
            <a:ext cx="1311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to our Headline Sponsor</a:t>
            </a:r>
            <a:endParaRPr lang="en-GB" sz="6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D85F106-98DD-E086-B32A-E66C6B1A4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1020271"/>
            <a:ext cx="14616332" cy="81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9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7E396EA7-FA2F-869A-A928-A9CBB023A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78" y="3087563"/>
            <a:ext cx="2032407" cy="2032407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2130BE9-1535-8AF8-72F2-42A2D5006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3" y="1133306"/>
            <a:ext cx="2032424" cy="2032424"/>
          </a:xfrm>
          <a:prstGeom prst="rect">
            <a:avLst/>
          </a:prstGeom>
        </p:spPr>
      </p:pic>
      <p:pic>
        <p:nvPicPr>
          <p:cNvPr id="7" name="Picture 6" descr="A logo in a circle&#10;&#10;Description automatically generated">
            <a:extLst>
              <a:ext uri="{FF2B5EF4-FFF2-40B4-BE49-F238E27FC236}">
                <a16:creationId xmlns:a16="http://schemas.microsoft.com/office/drawing/2014/main" id="{02A4CEDA-8040-A3FE-6A65-6BBAFF6B1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" y="3087547"/>
            <a:ext cx="2032424" cy="2032424"/>
          </a:xfrm>
          <a:prstGeom prst="rect">
            <a:avLst/>
          </a:prstGeom>
        </p:spPr>
      </p:pic>
      <p:pic>
        <p:nvPicPr>
          <p:cNvPr id="8" name="Picture 7" descr="A white circle with black and red text&#10;&#10;Description automatically generated">
            <a:extLst>
              <a:ext uri="{FF2B5EF4-FFF2-40B4-BE49-F238E27FC236}">
                <a16:creationId xmlns:a16="http://schemas.microsoft.com/office/drawing/2014/main" id="{B527CAF6-43D1-821B-52F4-8283E251A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30" y="5050225"/>
            <a:ext cx="2008817" cy="2008817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9960506F-F155-EE2E-D2C6-9AD3192E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8" y="1133306"/>
            <a:ext cx="2032424" cy="20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blue and white circle with black and orange lines&#10;&#10;Description automatically generated">
            <a:extLst>
              <a:ext uri="{FF2B5EF4-FFF2-40B4-BE49-F238E27FC236}">
                <a16:creationId xmlns:a16="http://schemas.microsoft.com/office/drawing/2014/main" id="{A2A77AD1-7D62-C9B6-DD13-C522534748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5" y="5055005"/>
            <a:ext cx="2032424" cy="2032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30C59E-F5DB-977E-E35C-81A6E510426E}"/>
              </a:ext>
            </a:extLst>
          </p:cNvPr>
          <p:cNvSpPr txBox="1"/>
          <p:nvPr/>
        </p:nvSpPr>
        <p:spPr>
          <a:xfrm>
            <a:off x="161378" y="338031"/>
            <a:ext cx="4335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Excellence In….</a:t>
            </a:r>
            <a:endParaRPr lang="en-GB" sz="42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FD2915-2CBF-2264-0399-4077AA70863C}"/>
              </a:ext>
            </a:extLst>
          </p:cNvPr>
          <p:cNvSpPr/>
          <p:nvPr/>
        </p:nvSpPr>
        <p:spPr>
          <a:xfrm>
            <a:off x="6709484" y="3452522"/>
            <a:ext cx="5263872" cy="20169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F9258D-0C7B-289B-0D40-E579240318F2}"/>
              </a:ext>
            </a:extLst>
          </p:cNvPr>
          <p:cNvSpPr/>
          <p:nvPr/>
        </p:nvSpPr>
        <p:spPr>
          <a:xfrm>
            <a:off x="6549606" y="3281411"/>
            <a:ext cx="5263872" cy="20169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31496-287E-6E29-7FE9-638D62A00B32}"/>
              </a:ext>
            </a:extLst>
          </p:cNvPr>
          <p:cNvSpPr txBox="1"/>
          <p:nvPr/>
        </p:nvSpPr>
        <p:spPr>
          <a:xfrm>
            <a:off x="7229819" y="3598268"/>
            <a:ext cx="4020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to our award sponsors</a:t>
            </a:r>
            <a:endParaRPr lang="en-US" sz="3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5E56D4-C1F7-282B-CA94-66CCC8339020}"/>
              </a:ext>
            </a:extLst>
          </p:cNvPr>
          <p:cNvGrpSpPr/>
          <p:nvPr/>
        </p:nvGrpSpPr>
        <p:grpSpPr>
          <a:xfrm>
            <a:off x="6233109" y="4915413"/>
            <a:ext cx="749817" cy="437198"/>
            <a:chOff x="4272062" y="2553964"/>
            <a:chExt cx="499878" cy="29146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C533A48-94C9-BD1E-290F-AAC451690B87}"/>
                </a:ext>
              </a:extLst>
            </p:cNvPr>
            <p:cNvCxnSpPr/>
            <p:nvPr/>
          </p:nvCxnSpPr>
          <p:spPr>
            <a:xfrm flipH="1">
              <a:off x="4272062" y="2553964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0D931E-DB3C-7F96-5099-6C7BBF8DB019}"/>
                </a:ext>
              </a:extLst>
            </p:cNvPr>
            <p:cNvCxnSpPr/>
            <p:nvPr/>
          </p:nvCxnSpPr>
          <p:spPr>
            <a:xfrm flipH="1">
              <a:off x="4326170" y="2651119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" name="Picture 1">
            <a:extLst>
              <a:ext uri="{FF2B5EF4-FFF2-40B4-BE49-F238E27FC236}">
                <a16:creationId xmlns:a16="http://schemas.microsoft.com/office/drawing/2014/main" id="{3F7AE4DE-91D6-39F1-A84B-A65A6D54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945" y="363948"/>
            <a:ext cx="3150500" cy="31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A7E5F9-107E-ED32-2D92-5D043E577C8F}"/>
              </a:ext>
            </a:extLst>
          </p:cNvPr>
          <p:cNvSpPr txBox="1"/>
          <p:nvPr/>
        </p:nvSpPr>
        <p:spPr>
          <a:xfrm>
            <a:off x="8797981" y="1759624"/>
            <a:ext cx="3799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Excellence</a:t>
            </a:r>
            <a:endParaRPr lang="en-GB" sz="42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9620D1-A9B3-62E4-CC4C-1513DA7FB960}"/>
              </a:ext>
            </a:extLst>
          </p:cNvPr>
          <p:cNvGrpSpPr/>
          <p:nvPr/>
        </p:nvGrpSpPr>
        <p:grpSpPr>
          <a:xfrm rot="498985">
            <a:off x="11443101" y="3461698"/>
            <a:ext cx="579618" cy="819813"/>
            <a:chOff x="6157250" y="1638279"/>
            <a:chExt cx="499878" cy="2914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64675D4-AC7D-87CB-FF7C-05E09A546869}"/>
                </a:ext>
              </a:extLst>
            </p:cNvPr>
            <p:cNvCxnSpPr/>
            <p:nvPr/>
          </p:nvCxnSpPr>
          <p:spPr>
            <a:xfrm flipH="1">
              <a:off x="6157250" y="1638279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32417E-F2A0-6F81-B75E-C4451FA47788}"/>
                </a:ext>
              </a:extLst>
            </p:cNvPr>
            <p:cNvCxnSpPr/>
            <p:nvPr/>
          </p:nvCxnSpPr>
          <p:spPr>
            <a:xfrm flipH="1">
              <a:off x="6211358" y="1735434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ED0D0B-101F-9403-0870-7D667B4BD5D8}"/>
              </a:ext>
            </a:extLst>
          </p:cNvPr>
          <p:cNvSpPr txBox="1"/>
          <p:nvPr/>
        </p:nvSpPr>
        <p:spPr>
          <a:xfrm>
            <a:off x="12770781" y="4677467"/>
            <a:ext cx="2712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Excellent</a:t>
            </a:r>
            <a:endParaRPr lang="en-GB" sz="4200" b="1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350CDE-4AF2-4AEC-F168-552393B2CB49}"/>
              </a:ext>
            </a:extLst>
          </p:cNvPr>
          <p:cNvGrpSpPr/>
          <p:nvPr/>
        </p:nvGrpSpPr>
        <p:grpSpPr>
          <a:xfrm rot="3011979">
            <a:off x="11950070" y="4810830"/>
            <a:ext cx="749817" cy="437198"/>
            <a:chOff x="6157250" y="1638279"/>
            <a:chExt cx="499878" cy="29146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24B5AE-54BF-6777-98D8-E6276DE30289}"/>
                </a:ext>
              </a:extLst>
            </p:cNvPr>
            <p:cNvCxnSpPr/>
            <p:nvPr/>
          </p:nvCxnSpPr>
          <p:spPr>
            <a:xfrm flipH="1">
              <a:off x="6157250" y="1638279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7C9897A-D9C5-B711-96CC-109B138BDE43}"/>
                </a:ext>
              </a:extLst>
            </p:cNvPr>
            <p:cNvCxnSpPr/>
            <p:nvPr/>
          </p:nvCxnSpPr>
          <p:spPr>
            <a:xfrm flipH="1">
              <a:off x="6211358" y="1735434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3DA5D6-B4FF-FC6D-A75E-B7FE9E0D24DB}"/>
              </a:ext>
            </a:extLst>
          </p:cNvPr>
          <p:cNvGrpSpPr/>
          <p:nvPr/>
        </p:nvGrpSpPr>
        <p:grpSpPr>
          <a:xfrm rot="15154090">
            <a:off x="9950687" y="5385380"/>
            <a:ext cx="749817" cy="437198"/>
            <a:chOff x="6157250" y="1638279"/>
            <a:chExt cx="499878" cy="29146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F59DB0-5431-1F14-4754-25927BC214B8}"/>
                </a:ext>
              </a:extLst>
            </p:cNvPr>
            <p:cNvCxnSpPr/>
            <p:nvPr/>
          </p:nvCxnSpPr>
          <p:spPr>
            <a:xfrm flipH="1">
              <a:off x="6157250" y="1638279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EDB9E2-9ED4-1D61-773D-9BA771CE4CC7}"/>
                </a:ext>
              </a:extLst>
            </p:cNvPr>
            <p:cNvCxnSpPr/>
            <p:nvPr/>
          </p:nvCxnSpPr>
          <p:spPr>
            <a:xfrm flipH="1">
              <a:off x="6211358" y="1735434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8DC18DE-EC90-90C9-906C-132AA888BBC5}"/>
              </a:ext>
            </a:extLst>
          </p:cNvPr>
          <p:cNvSpPr txBox="1"/>
          <p:nvPr/>
        </p:nvSpPr>
        <p:spPr>
          <a:xfrm>
            <a:off x="9781961" y="7627790"/>
            <a:ext cx="3988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Patron’s Award</a:t>
            </a:r>
            <a:endParaRPr lang="en-GB" sz="4200" b="1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 descr="A white circle with orange lines around it&#10;&#10;Description automatically generated">
            <a:extLst>
              <a:ext uri="{FF2B5EF4-FFF2-40B4-BE49-F238E27FC236}">
                <a16:creationId xmlns:a16="http://schemas.microsoft.com/office/drawing/2014/main" id="{980AC400-3A33-BD71-F991-76234EABA5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31" y="5566952"/>
            <a:ext cx="2059502" cy="2059502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white circle with black and orange lines&#10;&#10;AI-generated content may be incorrect.">
            <a:extLst>
              <a:ext uri="{FF2B5EF4-FFF2-40B4-BE49-F238E27FC236}">
                <a16:creationId xmlns:a16="http://schemas.microsoft.com/office/drawing/2014/main" id="{023CF04A-AD3E-49D3-7675-995B6DFC3D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6" y="3095437"/>
            <a:ext cx="2034000" cy="2034000"/>
          </a:xfrm>
          <a:prstGeom prst="rect">
            <a:avLst/>
          </a:prstGeom>
        </p:spPr>
      </p:pic>
      <p:pic>
        <p:nvPicPr>
          <p:cNvPr id="11" name="Picture 10" descr="A white circle with red text&#10;&#10;AI-generated content may be incorrect.">
            <a:extLst>
              <a:ext uri="{FF2B5EF4-FFF2-40B4-BE49-F238E27FC236}">
                <a16:creationId xmlns:a16="http://schemas.microsoft.com/office/drawing/2014/main" id="{D6495E5F-7A98-FA05-4979-D88C53DFFA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6" y="5061146"/>
            <a:ext cx="2034000" cy="2034000"/>
          </a:xfrm>
          <a:prstGeom prst="rect">
            <a:avLst/>
          </a:prstGeom>
        </p:spPr>
      </p:pic>
      <p:pic>
        <p:nvPicPr>
          <p:cNvPr id="36" name="Picture 35" descr="A white circle with black and orange lines&#10;&#10;AI-generated content may be incorrect.">
            <a:extLst>
              <a:ext uri="{FF2B5EF4-FFF2-40B4-BE49-F238E27FC236}">
                <a16:creationId xmlns:a16="http://schemas.microsoft.com/office/drawing/2014/main" id="{6E17B5F1-C3F1-0F9F-E6AC-8E7B2F5772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071" y="3691498"/>
            <a:ext cx="2034000" cy="2034000"/>
          </a:xfrm>
          <a:prstGeom prst="rect">
            <a:avLst/>
          </a:prstGeom>
        </p:spPr>
      </p:pic>
      <p:pic>
        <p:nvPicPr>
          <p:cNvPr id="38" name="Picture 37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AF98F02D-6A08-3C08-5555-11F419951F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95" y="1112799"/>
            <a:ext cx="2034000" cy="2034000"/>
          </a:xfrm>
          <a:prstGeom prst="rect">
            <a:avLst/>
          </a:prstGeom>
        </p:spPr>
      </p:pic>
      <p:pic>
        <p:nvPicPr>
          <p:cNvPr id="40" name="Picture 39" descr="A logo with orange and black text&#10;&#10;AI-generated content may be incorrect.">
            <a:extLst>
              <a:ext uri="{FF2B5EF4-FFF2-40B4-BE49-F238E27FC236}">
                <a16:creationId xmlns:a16="http://schemas.microsoft.com/office/drawing/2014/main" id="{7E8F262E-F91A-56BD-18A9-949B091120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6" y="7018139"/>
            <a:ext cx="2034000" cy="2034000"/>
          </a:xfrm>
          <a:prstGeom prst="rect">
            <a:avLst/>
          </a:prstGeom>
        </p:spPr>
      </p:pic>
      <p:pic>
        <p:nvPicPr>
          <p:cNvPr id="42" name="Picture 41" descr="A logo with black and white circle&#10;&#10;AI-generated content may be incorrect.">
            <a:extLst>
              <a:ext uri="{FF2B5EF4-FFF2-40B4-BE49-F238E27FC236}">
                <a16:creationId xmlns:a16="http://schemas.microsoft.com/office/drawing/2014/main" id="{C3A92A00-2E94-4703-0AE6-AC963BED80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6" y="7009246"/>
            <a:ext cx="2035456" cy="2034000"/>
          </a:xfrm>
          <a:prstGeom prst="rect">
            <a:avLst/>
          </a:prstGeom>
        </p:spPr>
      </p:pic>
      <p:pic>
        <p:nvPicPr>
          <p:cNvPr id="44" name="Picture 43" descr="A logo with text on it&#10;&#10;AI-generated content may be incorrect.">
            <a:extLst>
              <a:ext uri="{FF2B5EF4-FFF2-40B4-BE49-F238E27FC236}">
                <a16:creationId xmlns:a16="http://schemas.microsoft.com/office/drawing/2014/main" id="{09C1E771-A868-F30B-0148-44F4445B36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45" y="5644902"/>
            <a:ext cx="2034000" cy="2034000"/>
          </a:xfrm>
          <a:prstGeom prst="rect">
            <a:avLst/>
          </a:prstGeom>
        </p:spPr>
      </p:pic>
      <p:pic>
        <p:nvPicPr>
          <p:cNvPr id="46" name="Picture 4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65C86C38-E2AF-8781-BC60-7F991714461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78" y="6980122"/>
            <a:ext cx="2034000" cy="20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3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E53EEA19-E170-6245-2862-C3F7E0394DE6}"/>
              </a:ext>
            </a:extLst>
          </p:cNvPr>
          <p:cNvSpPr/>
          <p:nvPr/>
        </p:nvSpPr>
        <p:spPr>
          <a:xfrm>
            <a:off x="6064788" y="3332895"/>
            <a:ext cx="5263872" cy="23047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D99E48E-B172-1E78-558A-EE8BDEFE494D}"/>
              </a:ext>
            </a:extLst>
          </p:cNvPr>
          <p:cNvSpPr/>
          <p:nvPr/>
        </p:nvSpPr>
        <p:spPr>
          <a:xfrm>
            <a:off x="6161892" y="3235267"/>
            <a:ext cx="5263872" cy="230478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C22CC-D5C6-CCD6-B309-4DD5DA0A0339}"/>
              </a:ext>
            </a:extLst>
          </p:cNvPr>
          <p:cNvSpPr txBox="1"/>
          <p:nvPr/>
        </p:nvSpPr>
        <p:spPr>
          <a:xfrm>
            <a:off x="808967" y="3266923"/>
            <a:ext cx="48740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Excellence In….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Agility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Management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Improvement Culture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Experience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Health and Wellbeing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Sustainability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Equality, Diversity, and Inclusion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Lean Six Sigma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Engagement and Development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Delivery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D93BC-9F86-79A6-29B9-DD8EF2A3F4ED}"/>
              </a:ext>
            </a:extLst>
          </p:cNvPr>
          <p:cNvSpPr txBox="1"/>
          <p:nvPr/>
        </p:nvSpPr>
        <p:spPr>
          <a:xfrm>
            <a:off x="6850883" y="3610707"/>
            <a:ext cx="402084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Award types</a:t>
            </a:r>
            <a:endParaRPr lang="en-US" sz="3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7E7A-E16F-E319-EF57-29147FCA485D}"/>
              </a:ext>
            </a:extLst>
          </p:cNvPr>
          <p:cNvSpPr txBox="1"/>
          <p:nvPr/>
        </p:nvSpPr>
        <p:spPr>
          <a:xfrm>
            <a:off x="1052625" y="1257376"/>
            <a:ext cx="8925218" cy="1523494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Excellence</a:t>
            </a:r>
          </a:p>
          <a:p>
            <a:r>
              <a:rPr lang="en-US" sz="2700" dirty="0">
                <a:solidFill>
                  <a:schemeClr val="bg1"/>
                </a:solidFill>
                <a:latin typeface="Calibri"/>
                <a:cs typeface="Calibri"/>
              </a:rPr>
              <a:t>Whether your transformation is cultural, digital or process, this award is for people truly </a:t>
            </a:r>
            <a:r>
              <a:rPr lang="en-US" sz="2700" dirty="0" err="1">
                <a:solidFill>
                  <a:schemeClr val="bg1"/>
                </a:solidFill>
                <a:latin typeface="Calibri"/>
                <a:cs typeface="Calibri"/>
              </a:rPr>
              <a:t>revolutionising</a:t>
            </a:r>
            <a:r>
              <a:rPr lang="en-US" sz="2700" dirty="0">
                <a:solidFill>
                  <a:schemeClr val="bg1"/>
                </a:solidFill>
                <a:latin typeface="Calibri"/>
                <a:cs typeface="Calibri"/>
              </a:rPr>
              <a:t> their business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9E4FBD-A423-A6FB-384A-4BF5F666BDA0}"/>
              </a:ext>
            </a:extLst>
          </p:cNvPr>
          <p:cNvGrpSpPr/>
          <p:nvPr/>
        </p:nvGrpSpPr>
        <p:grpSpPr>
          <a:xfrm rot="16460487">
            <a:off x="6660330" y="3148837"/>
            <a:ext cx="517772" cy="531180"/>
            <a:chOff x="6157250" y="1638279"/>
            <a:chExt cx="499878" cy="291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2B50E6-5541-F496-38A8-EC29175FED4D}"/>
                </a:ext>
              </a:extLst>
            </p:cNvPr>
            <p:cNvCxnSpPr/>
            <p:nvPr/>
          </p:nvCxnSpPr>
          <p:spPr>
            <a:xfrm flipH="1">
              <a:off x="6157250" y="1638279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4BF60E-3576-4201-A2D0-C1B29D9B2686}"/>
                </a:ext>
              </a:extLst>
            </p:cNvPr>
            <p:cNvCxnSpPr/>
            <p:nvPr/>
          </p:nvCxnSpPr>
          <p:spPr>
            <a:xfrm flipH="1">
              <a:off x="6211358" y="1735434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EBA9E94-B1F6-99F6-6A41-BA7572C6EB5B}"/>
              </a:ext>
            </a:extLst>
          </p:cNvPr>
          <p:cNvSpPr txBox="1"/>
          <p:nvPr/>
        </p:nvSpPr>
        <p:spPr>
          <a:xfrm>
            <a:off x="12005321" y="2910221"/>
            <a:ext cx="54737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Excellent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individuals and teams that stand out from the crowd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Team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Emerging Leader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Established Leader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Practitioner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3B31F1-1B92-830E-D173-6D357C72ABD1}"/>
              </a:ext>
            </a:extLst>
          </p:cNvPr>
          <p:cNvGrpSpPr/>
          <p:nvPr/>
        </p:nvGrpSpPr>
        <p:grpSpPr>
          <a:xfrm rot="1374315">
            <a:off x="11169844" y="4218733"/>
            <a:ext cx="749817" cy="437198"/>
            <a:chOff x="6157250" y="1638279"/>
            <a:chExt cx="499878" cy="29146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3227C2-B2BB-3E30-AE93-31ECC86930CA}"/>
                </a:ext>
              </a:extLst>
            </p:cNvPr>
            <p:cNvCxnSpPr/>
            <p:nvPr/>
          </p:nvCxnSpPr>
          <p:spPr>
            <a:xfrm flipH="1">
              <a:off x="6157250" y="1638279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2B636D7-E2FA-7AC2-DBA0-E13E4A45B4B0}"/>
                </a:ext>
              </a:extLst>
            </p:cNvPr>
            <p:cNvCxnSpPr/>
            <p:nvPr/>
          </p:nvCxnSpPr>
          <p:spPr>
            <a:xfrm flipH="1">
              <a:off x="6211358" y="1735434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429EC2-2F08-304A-6CB7-409C620366E2}"/>
              </a:ext>
            </a:extLst>
          </p:cNvPr>
          <p:cNvGrpSpPr/>
          <p:nvPr/>
        </p:nvGrpSpPr>
        <p:grpSpPr>
          <a:xfrm rot="16718306">
            <a:off x="8499339" y="5277018"/>
            <a:ext cx="749817" cy="437198"/>
            <a:chOff x="6157250" y="1638279"/>
            <a:chExt cx="499878" cy="29146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042137-0B7F-9239-4033-C8ADF3ED1261}"/>
                </a:ext>
              </a:extLst>
            </p:cNvPr>
            <p:cNvCxnSpPr/>
            <p:nvPr/>
          </p:nvCxnSpPr>
          <p:spPr>
            <a:xfrm flipH="1">
              <a:off x="6157250" y="1638279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9ABDE9-CEBD-627B-FE3D-7B5BB1C40C3F}"/>
                </a:ext>
              </a:extLst>
            </p:cNvPr>
            <p:cNvCxnSpPr/>
            <p:nvPr/>
          </p:nvCxnSpPr>
          <p:spPr>
            <a:xfrm flipH="1">
              <a:off x="6211358" y="1735434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44BEDB-47AB-7DC9-3AB1-81DC6C003863}"/>
              </a:ext>
            </a:extLst>
          </p:cNvPr>
          <p:cNvSpPr txBox="1"/>
          <p:nvPr/>
        </p:nvSpPr>
        <p:spPr>
          <a:xfrm>
            <a:off x="7148032" y="5964442"/>
            <a:ext cx="76230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Patron’s Award</a:t>
            </a:r>
          </a:p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free award for organisation and people giving their time to make a difference to society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Excellent People doing Excellent Things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Excellent Organisations doing Excellent Things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DB9E3B-1246-EE42-5C0B-412809889B68}"/>
              </a:ext>
            </a:extLst>
          </p:cNvPr>
          <p:cNvGrpSpPr/>
          <p:nvPr/>
        </p:nvGrpSpPr>
        <p:grpSpPr>
          <a:xfrm>
            <a:off x="5964744" y="4895416"/>
            <a:ext cx="749817" cy="437198"/>
            <a:chOff x="4272062" y="2553964"/>
            <a:chExt cx="499878" cy="29146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E8668A-7B81-7235-7D3A-F3628D5FAB88}"/>
                </a:ext>
              </a:extLst>
            </p:cNvPr>
            <p:cNvCxnSpPr/>
            <p:nvPr/>
          </p:nvCxnSpPr>
          <p:spPr>
            <a:xfrm flipH="1">
              <a:off x="4272062" y="2553964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AB5D1-9BDB-F89D-7058-D60C5A23D509}"/>
                </a:ext>
              </a:extLst>
            </p:cNvPr>
            <p:cNvCxnSpPr/>
            <p:nvPr/>
          </p:nvCxnSpPr>
          <p:spPr>
            <a:xfrm flipH="1">
              <a:off x="4326170" y="2651119"/>
              <a:ext cx="445770" cy="1943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5B9D12-AB04-3992-6330-84E3B2A8F3D9}"/>
              </a:ext>
            </a:extLst>
          </p:cNvPr>
          <p:cNvSpPr txBox="1"/>
          <p:nvPr/>
        </p:nvSpPr>
        <p:spPr>
          <a:xfrm>
            <a:off x="217111" y="156648"/>
            <a:ext cx="8343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 Excellence Awards 2026 Categories</a:t>
            </a:r>
          </a:p>
        </p:txBody>
      </p:sp>
    </p:spTree>
    <p:extLst>
      <p:ext uri="{BB962C8B-B14F-4D97-AF65-F5344CB8AC3E}">
        <p14:creationId xmlns:p14="http://schemas.microsoft.com/office/powerpoint/2010/main" val="233156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8E52E1-51A2-8701-31DD-25C41909E2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323" y="1531602"/>
            <a:ext cx="18288000" cy="387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3C885-C784-D489-5B22-64A016A010D0}"/>
              </a:ext>
            </a:extLst>
          </p:cNvPr>
          <p:cNvSpPr txBox="1"/>
          <p:nvPr/>
        </p:nvSpPr>
        <p:spPr>
          <a:xfrm>
            <a:off x="727896" y="5625511"/>
            <a:ext cx="786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5" indent="-27384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Entries in by end February 2026</a:t>
            </a:r>
          </a:p>
          <a:p>
            <a:pPr marL="273845" indent="-27384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Shortlisting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completed by April 2026</a:t>
            </a:r>
          </a:p>
          <a:p>
            <a:pPr marL="273845" indent="-27384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Judging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Panels April – June 2026</a:t>
            </a:r>
          </a:p>
          <a:p>
            <a:pPr marL="273845" indent="-27384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Finalists announced </a:t>
            </a:r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#FinalistFriday</a:t>
            </a:r>
          </a:p>
          <a:p>
            <a:pPr marL="273845" indent="-27384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Ceremony @Wembley Arena October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3B6D2-37BD-E93E-C4F9-4F2E55E05129}"/>
              </a:ext>
            </a:extLst>
          </p:cNvPr>
          <p:cNvSpPr txBox="1"/>
          <p:nvPr/>
        </p:nvSpPr>
        <p:spPr>
          <a:xfrm>
            <a:off x="459366" y="154043"/>
            <a:ext cx="420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Awards Timeline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C54C3-8CE4-F712-5A28-BFC0B47E6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840" y="5386390"/>
            <a:ext cx="9185837" cy="27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7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3AACA-3913-BE1D-F513-20B4D6D8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A3F47-8DD5-F8C8-0AEB-4302258F609F}"/>
              </a:ext>
            </a:extLst>
          </p:cNvPr>
          <p:cNvSpPr txBox="1"/>
          <p:nvPr/>
        </p:nvSpPr>
        <p:spPr>
          <a:xfrm>
            <a:off x="459366" y="154043"/>
            <a:ext cx="722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expect – written submission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0A029-B0BC-4255-178B-6A76227C7145}"/>
              </a:ext>
            </a:extLst>
          </p:cNvPr>
          <p:cNvSpPr txBox="1"/>
          <p:nvPr/>
        </p:nvSpPr>
        <p:spPr>
          <a:xfrm>
            <a:off x="1364343" y="2177143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Written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9C391-575C-E958-0A2F-4A9C3DCF3CC6}"/>
              </a:ext>
            </a:extLst>
          </p:cNvPr>
          <p:cNvSpPr txBox="1"/>
          <p:nvPr/>
        </p:nvSpPr>
        <p:spPr>
          <a:xfrm>
            <a:off x="459366" y="1227148"/>
            <a:ext cx="642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Transformation Excellence &amp; Excellence In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DBA0D-571B-972B-9BDB-956B240F43C1}"/>
              </a:ext>
            </a:extLst>
          </p:cNvPr>
          <p:cNvSpPr txBox="1"/>
          <p:nvPr/>
        </p:nvSpPr>
        <p:spPr>
          <a:xfrm>
            <a:off x="459366" y="2071170"/>
            <a:ext cx="419563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5 sections: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Why you did it (10%)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How you did it (30%)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What you achieved (20%)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What you learnt (20%)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Cultural impact (20%) </a:t>
            </a:r>
            <a:r>
              <a:rPr lang="en-US" sz="2400" dirty="0">
                <a:solidFill>
                  <a:schemeClr val="bg1"/>
                </a:solidFill>
              </a:rPr>
              <a:t>(new) 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4D4B8F-B1AE-0D22-A35E-CE33B1D4B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024" y="1903884"/>
            <a:ext cx="9487892" cy="6479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72AAC7-1BE8-5B8D-766D-D5479E8FBA6E}"/>
              </a:ext>
            </a:extLst>
          </p:cNvPr>
          <p:cNvSpPr txBox="1"/>
          <p:nvPr/>
        </p:nvSpPr>
        <p:spPr>
          <a:xfrm>
            <a:off x="8093024" y="1227148"/>
            <a:ext cx="6081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Sample from Transformation Excellence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96E49-2020-FEA8-E569-FB78F923D118}"/>
              </a:ext>
            </a:extLst>
          </p:cNvPr>
          <p:cNvSpPr txBox="1"/>
          <p:nvPr/>
        </p:nvSpPr>
        <p:spPr>
          <a:xfrm>
            <a:off x="587829" y="5555312"/>
            <a:ext cx="62817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Think about quality rather than quantity, videos should be no more than 5 minutes and any presentations or PDFs should be a maximum of 6 pages.  </a:t>
            </a:r>
            <a:endParaRPr lang="en-GB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172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5E2B3-B515-7AC5-70D8-05B82673F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4D5EAE-FDD1-571C-07A9-5BDD69DFAED9}"/>
              </a:ext>
            </a:extLst>
          </p:cNvPr>
          <p:cNvSpPr txBox="1"/>
          <p:nvPr/>
        </p:nvSpPr>
        <p:spPr>
          <a:xfrm>
            <a:off x="459366" y="154043"/>
            <a:ext cx="722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expect – written submission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73D61-80FD-BEA1-93CE-398970C4653A}"/>
              </a:ext>
            </a:extLst>
          </p:cNvPr>
          <p:cNvSpPr txBox="1"/>
          <p:nvPr/>
        </p:nvSpPr>
        <p:spPr>
          <a:xfrm>
            <a:off x="1364343" y="2177143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Written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6E655-CFB0-053A-6D46-AEE50829FC9C}"/>
              </a:ext>
            </a:extLst>
          </p:cNvPr>
          <p:cNvSpPr txBox="1"/>
          <p:nvPr/>
        </p:nvSpPr>
        <p:spPr>
          <a:xfrm>
            <a:off x="459366" y="1227148"/>
            <a:ext cx="2434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Being Excellent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4A69A-6A89-017B-31CA-D0EA050B2186}"/>
              </a:ext>
            </a:extLst>
          </p:cNvPr>
          <p:cNvSpPr txBox="1"/>
          <p:nvPr/>
        </p:nvSpPr>
        <p:spPr>
          <a:xfrm>
            <a:off x="459366" y="2071170"/>
            <a:ext cx="71170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4 sections: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Setting direction and delivering results (30%)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Working with others (30%)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Self development &amp; integrity (25%)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What makes this person great to work with - feedback from a range of stakeholders(15%)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E65F9-5FF9-9D4B-9425-175C66EB92E0}"/>
              </a:ext>
            </a:extLst>
          </p:cNvPr>
          <p:cNvSpPr txBox="1"/>
          <p:nvPr/>
        </p:nvSpPr>
        <p:spPr>
          <a:xfrm>
            <a:off x="8093024" y="1235802"/>
            <a:ext cx="393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Sample from Practitioner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3D9D1-BEA3-FAB3-0170-D53F7A443F2C}"/>
              </a:ext>
            </a:extLst>
          </p:cNvPr>
          <p:cNvSpPr txBox="1"/>
          <p:nvPr/>
        </p:nvSpPr>
        <p:spPr>
          <a:xfrm>
            <a:off x="587829" y="5990741"/>
            <a:ext cx="62817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Think about quality rather than quantity, videos should be no more than 5 minutes and any presentations or PDFs should be a maximum of 6 pages.  </a:t>
            </a:r>
            <a:endParaRPr lang="en-GB" sz="3200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B3857-E4C0-E161-5290-478B758E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024" y="2011517"/>
            <a:ext cx="9923045" cy="4882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835C2-0EA0-4C19-33B4-5C54432F0CB4}"/>
              </a:ext>
            </a:extLst>
          </p:cNvPr>
          <p:cNvSpPr txBox="1"/>
          <p:nvPr/>
        </p:nvSpPr>
        <p:spPr>
          <a:xfrm>
            <a:off x="455307" y="4441050"/>
            <a:ext cx="6281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Slight variation for Best Team</a:t>
            </a:r>
            <a:endParaRPr lang="en-GB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269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08298-770C-4573-E74D-FF8110A46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DB50F9-8A67-5DDD-E967-D7CFC268905A}"/>
              </a:ext>
            </a:extLst>
          </p:cNvPr>
          <p:cNvSpPr txBox="1"/>
          <p:nvPr/>
        </p:nvSpPr>
        <p:spPr>
          <a:xfrm>
            <a:off x="459366" y="154043"/>
            <a:ext cx="722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expect – written submission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C0550-2C3F-B94C-74B6-4E86E1E6BDC5}"/>
              </a:ext>
            </a:extLst>
          </p:cNvPr>
          <p:cNvSpPr txBox="1"/>
          <p:nvPr/>
        </p:nvSpPr>
        <p:spPr>
          <a:xfrm>
            <a:off x="1364343" y="2177143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Written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8B6EA-E852-17D1-9449-3BE9F2D1F059}"/>
              </a:ext>
            </a:extLst>
          </p:cNvPr>
          <p:cNvSpPr txBox="1"/>
          <p:nvPr/>
        </p:nvSpPr>
        <p:spPr>
          <a:xfrm>
            <a:off x="459366" y="1227148"/>
            <a:ext cx="259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Patron’s Awards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9D09B-A4E4-FEEF-5D35-C9B74F9E03BA}"/>
              </a:ext>
            </a:extLst>
          </p:cNvPr>
          <p:cNvSpPr txBox="1"/>
          <p:nvPr/>
        </p:nvSpPr>
        <p:spPr>
          <a:xfrm>
            <a:off x="459366" y="2071170"/>
            <a:ext cx="71170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3 sections: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Why do you do it (20%)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How do you do it (40%)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What do you achieve (40%)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265C5C-7D15-7E3B-41EE-12D965B8C436}"/>
              </a:ext>
            </a:extLst>
          </p:cNvPr>
          <p:cNvSpPr txBox="1"/>
          <p:nvPr/>
        </p:nvSpPr>
        <p:spPr>
          <a:xfrm>
            <a:off x="8093024" y="1235802"/>
            <a:ext cx="5506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Sample from Patron’s Organisations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FABA2-0952-56F1-C51D-00E3D08AF36E}"/>
              </a:ext>
            </a:extLst>
          </p:cNvPr>
          <p:cNvSpPr txBox="1"/>
          <p:nvPr/>
        </p:nvSpPr>
        <p:spPr>
          <a:xfrm>
            <a:off x="587829" y="4973182"/>
            <a:ext cx="62817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Think about quality rather than quantity, videos should be no more than 5 minutes and any presentations or PDFs should be a maximum of 6 pages.  </a:t>
            </a:r>
            <a:endParaRPr lang="en-GB" sz="3200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9F81C4-2D65-FC13-2A68-EB8AC3574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864" y="1930252"/>
            <a:ext cx="9863734" cy="60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74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D646-AC61-4B4A-9855-60FAC3CD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57112C-2280-BED2-B5CB-F447A309C08A}"/>
              </a:ext>
            </a:extLst>
          </p:cNvPr>
          <p:cNvSpPr txBox="1"/>
          <p:nvPr/>
        </p:nvSpPr>
        <p:spPr>
          <a:xfrm>
            <a:off x="459366" y="154043"/>
            <a:ext cx="630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expect – Judges’ 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A9972-D747-B775-FC91-A0782AD0526E}"/>
              </a:ext>
            </a:extLst>
          </p:cNvPr>
          <p:cNvSpPr txBox="1"/>
          <p:nvPr/>
        </p:nvSpPr>
        <p:spPr>
          <a:xfrm>
            <a:off x="1364343" y="2177143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Written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29E5F-9EED-1D15-2F6E-477CE5CE8180}"/>
              </a:ext>
            </a:extLst>
          </p:cNvPr>
          <p:cNvSpPr txBox="1"/>
          <p:nvPr/>
        </p:nvSpPr>
        <p:spPr>
          <a:xfrm>
            <a:off x="459366" y="1356104"/>
            <a:ext cx="89313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Teams that are successful in the written submission will be shortlisted and invited to meet the judges.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All judging dates have been agreed and the judges  announced.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All panels are made up of 6 judges from a range of backgrounds (previous winners, sponsors, members and industry experts).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/>
                </a:solidFill>
              </a:rPr>
              <a:t>Timings are: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/>
                </a:solidFill>
              </a:rPr>
              <a:t>Transformation &amp; Excellence in: 20 minutes + 10 mins Q&amp;A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/>
                </a:solidFill>
              </a:rPr>
              <a:t>Being Excellent &amp; Patron’s: 10 mins + 10 mins Q&amp;A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52EE5-887A-88D1-5BC6-7CBBED715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85" y="322327"/>
            <a:ext cx="7654120" cy="8615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4E50E5-D160-81A2-C102-6BEFF466CCA3}"/>
              </a:ext>
            </a:extLst>
          </p:cNvPr>
          <p:cNvSpPr txBox="1"/>
          <p:nvPr/>
        </p:nvSpPr>
        <p:spPr>
          <a:xfrm>
            <a:off x="645887" y="6743926"/>
            <a:ext cx="89313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Assume the judges have all read your written entry; use this session to enhance not duplicate</a:t>
            </a:r>
          </a:p>
          <a:p>
            <a:r>
              <a:rPr lang="en-US" sz="3200" dirty="0">
                <a:solidFill>
                  <a:schemeClr val="accent6"/>
                </a:solidFill>
              </a:rPr>
              <a:t>Good time keeping is critical</a:t>
            </a:r>
            <a:endParaRPr lang="en-GB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255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327e68-d6b1-4bf5-9d97-e63dc596f8eb" xsi:nil="true"/>
    <lcf76f155ced4ddcb4097134ff3c332f xmlns="5d2a9bf0-4e31-44a8-bbee-7ceb74446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83E6D726FB74C8B37DCA746E90BF1" ma:contentTypeVersion="16" ma:contentTypeDescription="Create a new document." ma:contentTypeScope="" ma:versionID="761c09deae57b8893e40e485b0d7f633">
  <xsd:schema xmlns:xsd="http://www.w3.org/2001/XMLSchema" xmlns:xs="http://www.w3.org/2001/XMLSchema" xmlns:p="http://schemas.microsoft.com/office/2006/metadata/properties" xmlns:ns2="5d2a9bf0-4e31-44a8-bbee-7ceb74446e16" xmlns:ns3="59327e68-d6b1-4bf5-9d97-e63dc596f8eb" targetNamespace="http://schemas.microsoft.com/office/2006/metadata/properties" ma:root="true" ma:fieldsID="659a295f0d3f045e6e9b06c42338b71f" ns2:_="" ns3:_="">
    <xsd:import namespace="5d2a9bf0-4e31-44a8-bbee-7ceb74446e16"/>
    <xsd:import namespace="59327e68-d6b1-4bf5-9d97-e63dc596f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a9bf0-4e31-44a8-bbee-7ceb74446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67550b2-a1c7-49e9-9b3c-6d37b3e12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27e68-d6b1-4bf5-9d97-e63dc596f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9347991-78b0-4331-9e59-4e961e0de33b}" ma:internalName="TaxCatchAll" ma:showField="CatchAllData" ma:web="59327e68-d6b1-4bf5-9d97-e63dc596f8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DFCD99-CD5F-4FB0-845E-70FA7124D7A1}">
  <ds:schemaRefs>
    <ds:schemaRef ds:uri="http://purl.org/dc/elements/1.1/"/>
    <ds:schemaRef ds:uri="http://purl.org/dc/dcmitype/"/>
    <ds:schemaRef ds:uri="http://schemas.microsoft.com/office/infopath/2007/PartnerControls"/>
    <ds:schemaRef ds:uri="5d2a9bf0-4e31-44a8-bbee-7ceb74446e16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59327e68-d6b1-4bf5-9d97-e63dc596f8e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609BF2F-ED72-4AFA-AEAF-8E089FFB87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248C16-99E5-4D08-80A2-B0D7A15C6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a9bf0-4e31-44a8-bbee-7ceb74446e16"/>
    <ds:schemaRef ds:uri="59327e68-d6b1-4bf5-9d97-e63dc596f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692</Words>
  <Application>Microsoft Office PowerPoint</Application>
  <PresentationFormat>Custom</PresentationFormat>
  <Paragraphs>118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Symbol</vt:lpstr>
      <vt:lpstr>Aptos</vt:lpstr>
      <vt:lpstr>Gabriel Sans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EXCELLENCE AWARDS 2025</dc:title>
  <cp:lastModifiedBy>Emily Viarnaud</cp:lastModifiedBy>
  <cp:revision>20</cp:revision>
  <dcterms:created xsi:type="dcterms:W3CDTF">2006-08-16T00:00:00Z</dcterms:created>
  <dcterms:modified xsi:type="dcterms:W3CDTF">2025-12-02T14:51:35Z</dcterms:modified>
  <dc:identifier>DAGB1YZE7fA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0x010100C5383E6D726FB74C8B37DCA746E90BF1</vt:lpwstr>
  </property>
  <property fmtid="{D5CDD505-2E9C-101B-9397-08002B2CF9AE}" pid="3" name="MediaServiceImageTags">
    <vt:lpwstr/>
  </property>
</Properties>
</file>